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10"/>
  </p:notesMasterIdLst>
  <p:handoutMasterIdLst>
    <p:handoutMasterId r:id="rId11"/>
  </p:handoutMasterIdLst>
  <p:sldIdLst>
    <p:sldId id="394" r:id="rId5"/>
    <p:sldId id="408" r:id="rId6"/>
    <p:sldId id="398" r:id="rId7"/>
    <p:sldId id="409" r:id="rId8"/>
    <p:sldId id="410" r:id="rId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08"/>
            <p14:sldId id="398"/>
            <p14:sldId id="409"/>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723" autoAdjust="0"/>
  </p:normalViewPr>
  <p:slideViewPr>
    <p:cSldViewPr snapToGrid="0" snapToObjects="1">
      <p:cViewPr varScale="1">
        <p:scale>
          <a:sx n="117" d="100"/>
          <a:sy n="117" d="100"/>
        </p:scale>
        <p:origin x="8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9/12/2019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9/12/2019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‹nr.›</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‹nr.›</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6"/>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6"/>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29415"/>
          </a:xfrm>
        </p:spPr>
        <p:txBody>
          <a:bodyPr/>
          <a:lstStyle/>
          <a:p>
            <a:r>
              <a:rPr lang="da-DK" dirty="0"/>
              <a:t>WP2 Status August 2019</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87374" y="658624"/>
            <a:ext cx="6053269" cy="984738"/>
          </a:xfrm>
        </p:spPr>
        <p:txBody>
          <a:bodyPr/>
          <a:lstStyle/>
          <a:p>
            <a:r>
              <a:rPr lang="en-US" dirty="0"/>
              <a:t>ES Status</a:t>
            </a:r>
            <a:br>
              <a:rPr lang="en-US" dirty="0"/>
            </a:br>
            <a:r>
              <a:rPr lang="en-US" sz="1800" dirty="0"/>
              <a:t>E-joint technology and system</a:t>
            </a:r>
            <a:br>
              <a:rPr lang="en-US" sz="1800" dirty="0"/>
            </a:br>
            <a:endParaRPr lang="en-US" dirty="0"/>
          </a:p>
        </p:txBody>
      </p:sp>
      <p:sp>
        <p:nvSpPr>
          <p:cNvPr id="7" name="Pladsholder til tekst 6"/>
          <p:cNvSpPr>
            <a:spLocks noGrp="1"/>
          </p:cNvSpPr>
          <p:nvPr>
            <p:ph type="body" sz="quarter" idx="12"/>
          </p:nvPr>
        </p:nvSpPr>
        <p:spPr>
          <a:xfrm>
            <a:off x="587374" y="2143359"/>
            <a:ext cx="6270625" cy="3752115"/>
          </a:xfrm>
        </p:spPr>
        <p:txBody>
          <a:bodyPr>
            <a:noAutofit/>
          </a:bodyPr>
          <a:lstStyle/>
          <a:p>
            <a:r>
              <a:rPr lang="en-US" dirty="0"/>
              <a:t>David stopped working at the Exo-Aider project before summer.</a:t>
            </a:r>
          </a:p>
          <a:p>
            <a:pPr marL="0" indent="0">
              <a:buNone/>
            </a:pPr>
            <a:endParaRPr lang="en-US" dirty="0"/>
          </a:p>
          <a:p>
            <a:r>
              <a:rPr lang="en-US" dirty="0"/>
              <a:t>ES Team as of 26/08/19:</a:t>
            </a:r>
          </a:p>
          <a:p>
            <a:pPr lvl="1"/>
            <a:r>
              <a:rPr lang="en-US" dirty="0"/>
              <a:t>Karl </a:t>
            </a:r>
            <a:r>
              <a:rPr lang="en-US" dirty="0" err="1"/>
              <a:t>Damkjær</a:t>
            </a:r>
            <a:r>
              <a:rPr lang="en-US" dirty="0"/>
              <a:t> Hansen </a:t>
            </a:r>
          </a:p>
          <a:p>
            <a:pPr lvl="1"/>
            <a:r>
              <a:rPr lang="en-US" dirty="0"/>
              <a:t>Letizia </a:t>
            </a:r>
            <a:r>
              <a:rPr lang="en-US" dirty="0" err="1"/>
              <a:t>Marchegiani</a:t>
            </a:r>
            <a:r>
              <a:rPr lang="en-US" dirty="0"/>
              <a:t> </a:t>
            </a:r>
          </a:p>
          <a:p>
            <a:pPr lvl="1"/>
            <a:r>
              <a:rPr lang="en-US" dirty="0"/>
              <a:t>Simon </a:t>
            </a:r>
            <a:r>
              <a:rPr lang="en-US" dirty="0" err="1"/>
              <a:t>Bjerre</a:t>
            </a:r>
            <a:r>
              <a:rPr lang="en-US" dirty="0"/>
              <a:t> Krogh</a:t>
            </a:r>
          </a:p>
        </p:txBody>
      </p:sp>
      <p:pic>
        <p:nvPicPr>
          <p:cNvPr id="2" name="Picture 2" descr="A person standing in front of a computer&#10;&#10;Description generated with very high confidence">
            <a:extLst>
              <a:ext uri="{FF2B5EF4-FFF2-40B4-BE49-F238E27FC236}">
                <a16:creationId xmlns:a16="http://schemas.microsoft.com/office/drawing/2014/main" id="{628DAE0A-3938-4DD2-AF0C-1FCB4A4F7AD2}"/>
              </a:ext>
            </a:extLst>
          </p:cNvPr>
          <p:cNvPicPr>
            <a:picLocks noGrp="1" noChangeAspect="1"/>
          </p:cNvPicPr>
          <p:nvPr>
            <p:ph type="pic" sz="quarter" idx="11"/>
          </p:nvPr>
        </p:nvPicPr>
        <p:blipFill rotWithShape="1">
          <a:blip r:embed="rId2"/>
          <a:srcRect/>
          <a:stretch/>
        </p:blipFill>
        <p:spPr>
          <a:xfrm>
            <a:off x="7438896" y="0"/>
            <a:ext cx="4752975" cy="6858000"/>
          </a:xfrm>
          <a:prstGeom prst="rect">
            <a:avLst/>
          </a:prstGeom>
        </p:spPr>
      </p:pic>
    </p:spTree>
    <p:extLst>
      <p:ext uri="{BB962C8B-B14F-4D97-AF65-F5344CB8AC3E}">
        <p14:creationId xmlns:p14="http://schemas.microsoft.com/office/powerpoint/2010/main" val="175643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87374" y="658624"/>
            <a:ext cx="6053269" cy="984738"/>
          </a:xfrm>
        </p:spPr>
        <p:txBody>
          <a:bodyPr/>
          <a:lstStyle/>
          <a:p>
            <a:r>
              <a:rPr lang="en-US" dirty="0"/>
              <a:t>ES Status</a:t>
            </a:r>
            <a:br>
              <a:rPr lang="en-US" dirty="0"/>
            </a:br>
            <a:r>
              <a:rPr lang="en-US" sz="1800" dirty="0"/>
              <a:t>E-joint technology and system</a:t>
            </a:r>
            <a:br>
              <a:rPr lang="en-US" sz="1800" dirty="0"/>
            </a:br>
            <a:endParaRPr lang="en-US" dirty="0"/>
          </a:p>
        </p:txBody>
      </p:sp>
      <p:sp>
        <p:nvSpPr>
          <p:cNvPr id="7" name="Pladsholder til tekst 6"/>
          <p:cNvSpPr>
            <a:spLocks noGrp="1"/>
          </p:cNvSpPr>
          <p:nvPr>
            <p:ph type="body" sz="quarter" idx="12"/>
          </p:nvPr>
        </p:nvSpPr>
        <p:spPr>
          <a:xfrm>
            <a:off x="587374" y="2143359"/>
            <a:ext cx="6270625" cy="3752115"/>
          </a:xfrm>
        </p:spPr>
        <p:txBody>
          <a:bodyPr>
            <a:noAutofit/>
          </a:bodyPr>
          <a:lstStyle/>
          <a:p>
            <a:r>
              <a:rPr lang="en-US" dirty="0"/>
              <a:t>Hardware Development </a:t>
            </a:r>
          </a:p>
          <a:p>
            <a:pPr lvl="1"/>
            <a:r>
              <a:rPr lang="en-US" dirty="0"/>
              <a:t>New hardware platform will be wireless (Bluetooth) </a:t>
            </a:r>
          </a:p>
          <a:p>
            <a:pPr lvl="2"/>
            <a:r>
              <a:rPr lang="en-US" dirty="0"/>
              <a:t>Possible to make an APP for controlling the system. </a:t>
            </a:r>
          </a:p>
          <a:p>
            <a:pPr lvl="1"/>
            <a:r>
              <a:rPr lang="en-US" dirty="0"/>
              <a:t>FSR will have programmable gain </a:t>
            </a:r>
          </a:p>
          <a:p>
            <a:pPr lvl="2"/>
            <a:r>
              <a:rPr lang="en-US" dirty="0"/>
              <a:t>Higher resolution. </a:t>
            </a:r>
          </a:p>
          <a:p>
            <a:pPr lvl="1"/>
            <a:r>
              <a:rPr lang="en-US" dirty="0"/>
              <a:t>Communication with hardware possible through MATLAB</a:t>
            </a:r>
          </a:p>
          <a:p>
            <a:pPr lvl="2"/>
            <a:r>
              <a:rPr lang="en-US" dirty="0"/>
              <a:t>Possible to use Python for extensive machine learning </a:t>
            </a:r>
          </a:p>
          <a:p>
            <a:pPr lvl="1"/>
            <a:r>
              <a:rPr lang="en-US" dirty="0"/>
              <a:t>Safety improvement (battery)</a:t>
            </a:r>
          </a:p>
          <a:p>
            <a:pPr lvl="2"/>
            <a:r>
              <a:rPr lang="en-US" dirty="0"/>
              <a:t>No connection to power outlet</a:t>
            </a:r>
          </a:p>
          <a:p>
            <a:pPr lvl="1"/>
            <a:r>
              <a:rPr lang="en-US" dirty="0"/>
              <a:t>Sampling frequency up to 1 kHz for each channel </a:t>
            </a:r>
          </a:p>
          <a:p>
            <a:pPr lvl="2"/>
            <a:r>
              <a:rPr lang="en-US" dirty="0"/>
              <a:t>4 Surface </a:t>
            </a:r>
            <a:r>
              <a:rPr lang="en-GB" dirty="0"/>
              <a:t>Electromyography</a:t>
            </a:r>
            <a:r>
              <a:rPr lang="en-US" dirty="0"/>
              <a:t> </a:t>
            </a:r>
          </a:p>
          <a:p>
            <a:pPr lvl="2"/>
            <a:r>
              <a:rPr lang="en-US" dirty="0"/>
              <a:t>12 Force Sensing Resistor</a:t>
            </a:r>
          </a:p>
        </p:txBody>
      </p:sp>
      <p:pic>
        <p:nvPicPr>
          <p:cNvPr id="22" name="Billede 21">
            <a:extLst>
              <a:ext uri="{FF2B5EF4-FFF2-40B4-BE49-F238E27FC236}">
                <a16:creationId xmlns:a16="http://schemas.microsoft.com/office/drawing/2014/main" id="{220D6B6C-86B2-4085-9A91-2545194AE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550691" y="2018136"/>
            <a:ext cx="6741020" cy="2821728"/>
          </a:xfrm>
          <a:prstGeom prst="rect">
            <a:avLst/>
          </a:prstGeom>
        </p:spPr>
      </p:pic>
    </p:spTree>
    <p:extLst>
      <p:ext uri="{BB962C8B-B14F-4D97-AF65-F5344CB8AC3E}">
        <p14:creationId xmlns:p14="http://schemas.microsoft.com/office/powerpoint/2010/main" val="175560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87374" y="658624"/>
            <a:ext cx="6053269" cy="984738"/>
          </a:xfrm>
        </p:spPr>
        <p:txBody>
          <a:bodyPr/>
          <a:lstStyle/>
          <a:p>
            <a:r>
              <a:rPr lang="en-US" dirty="0"/>
              <a:t>ES Status</a:t>
            </a:r>
            <a:br>
              <a:rPr lang="en-US" dirty="0"/>
            </a:br>
            <a:r>
              <a:rPr lang="en-US" sz="1800" dirty="0"/>
              <a:t>E-joint technology and system</a:t>
            </a:r>
            <a:br>
              <a:rPr lang="en-US" sz="1800" dirty="0"/>
            </a:br>
            <a:endParaRPr lang="en-US" dirty="0"/>
          </a:p>
        </p:txBody>
      </p:sp>
      <p:sp>
        <p:nvSpPr>
          <p:cNvPr id="7" name="Pladsholder til tekst 6"/>
          <p:cNvSpPr>
            <a:spLocks noGrp="1"/>
          </p:cNvSpPr>
          <p:nvPr>
            <p:ph type="body" sz="quarter" idx="12"/>
          </p:nvPr>
        </p:nvSpPr>
        <p:spPr>
          <a:xfrm>
            <a:off x="587374" y="2143359"/>
            <a:ext cx="6270625" cy="3752115"/>
          </a:xfrm>
        </p:spPr>
        <p:txBody>
          <a:bodyPr vert="horz" lIns="0" tIns="45720" rIns="0" bIns="45720" rtlCol="0" anchor="t">
            <a:noAutofit/>
          </a:bodyPr>
          <a:lstStyle/>
          <a:p>
            <a:r>
              <a:rPr lang="en-US" dirty="0"/>
              <a:t>Hardware status </a:t>
            </a:r>
          </a:p>
          <a:p>
            <a:pPr lvl="1"/>
            <a:r>
              <a:rPr lang="en-US" dirty="0"/>
              <a:t>Schematic capture complete </a:t>
            </a:r>
          </a:p>
          <a:p>
            <a:pPr lvl="1"/>
            <a:r>
              <a:rPr lang="en-US" dirty="0"/>
              <a:t>Subsystem testing </a:t>
            </a:r>
          </a:p>
          <a:p>
            <a:pPr lvl="2"/>
            <a:r>
              <a:rPr lang="en-US" dirty="0"/>
              <a:t>Driver for Digital to Analog Converter finished</a:t>
            </a:r>
          </a:p>
          <a:p>
            <a:pPr lvl="2"/>
            <a:r>
              <a:rPr lang="en-US" dirty="0"/>
              <a:t>Driver for Analog to Digital Converter under construction </a:t>
            </a:r>
          </a:p>
          <a:p>
            <a:pPr lvl="2"/>
            <a:r>
              <a:rPr lang="en-US" dirty="0"/>
              <a:t>Analog filters simulated through LT-Spice</a:t>
            </a:r>
          </a:p>
          <a:p>
            <a:r>
              <a:rPr lang="en-US" dirty="0">
                <a:cs typeface="Arial"/>
              </a:rPr>
              <a:t>Timeline</a:t>
            </a:r>
          </a:p>
          <a:p>
            <a:pPr marL="623570" lvl="1"/>
            <a:r>
              <a:rPr lang="en-US" dirty="0">
                <a:cs typeface="Arial"/>
              </a:rPr>
              <a:t>First prototype estimated ready week 41</a:t>
            </a:r>
          </a:p>
          <a:p>
            <a:pPr marL="623570" lvl="1">
              <a:buChar char="•"/>
            </a:pPr>
            <a:endParaRPr lang="en-US" dirty="0">
              <a:cs typeface="Arial"/>
            </a:endParaRPr>
          </a:p>
        </p:txBody>
      </p:sp>
      <p:pic>
        <p:nvPicPr>
          <p:cNvPr id="8" name="Billede 7">
            <a:extLst>
              <a:ext uri="{FF2B5EF4-FFF2-40B4-BE49-F238E27FC236}">
                <a16:creationId xmlns:a16="http://schemas.microsoft.com/office/drawing/2014/main" id="{D7BCB201-6FD6-4452-AD26-723668BAC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37187">
            <a:off x="6023882" y="2645767"/>
            <a:ext cx="6437997" cy="2231964"/>
          </a:xfrm>
          <a:prstGeom prst="rect">
            <a:avLst/>
          </a:prstGeom>
        </p:spPr>
      </p:pic>
    </p:spTree>
    <p:extLst>
      <p:ext uri="{BB962C8B-B14F-4D97-AF65-F5344CB8AC3E}">
        <p14:creationId xmlns:p14="http://schemas.microsoft.com/office/powerpoint/2010/main" val="134572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812C2-B7E7-4A60-BDB8-FC48A36D9009}"/>
              </a:ext>
            </a:extLst>
          </p:cNvPr>
          <p:cNvSpPr>
            <a:spLocks noGrp="1"/>
          </p:cNvSpPr>
          <p:nvPr>
            <p:ph type="sldNum" sz="quarter" idx="10"/>
          </p:nvPr>
        </p:nvSpPr>
        <p:spPr/>
        <p:txBody>
          <a:bodyPr/>
          <a:lstStyle/>
          <a:p>
            <a:fld id="{D8D877B3-D348-4611-9BDB-C5374591D951}" type="slidenum">
              <a:rPr lang="en-US" smtClean="0"/>
              <a:pPr/>
              <a:t>5</a:t>
            </a:fld>
            <a:endParaRPr lang="en-US" dirty="0"/>
          </a:p>
        </p:txBody>
      </p:sp>
      <p:pic>
        <p:nvPicPr>
          <p:cNvPr id="6" name="Picture 6" descr="A picture containing person, man, sky&#10;&#10;Description generated with very high confidence">
            <a:extLst>
              <a:ext uri="{FF2B5EF4-FFF2-40B4-BE49-F238E27FC236}">
                <a16:creationId xmlns:a16="http://schemas.microsoft.com/office/drawing/2014/main" id="{46262BEC-3178-44C4-A1F6-C50A008F9AEB}"/>
              </a:ext>
            </a:extLst>
          </p:cNvPr>
          <p:cNvPicPr>
            <a:picLocks noGrp="1" noChangeAspect="1"/>
          </p:cNvPicPr>
          <p:nvPr>
            <p:ph type="pic" sz="quarter" idx="11"/>
          </p:nvPr>
        </p:nvPicPr>
        <p:blipFill rotWithShape="1">
          <a:blip r:embed="rId2"/>
          <a:srcRect l="27006" t="388" r="26575" b="-388"/>
          <a:stretch/>
        </p:blipFill>
        <p:spPr>
          <a:xfrm>
            <a:off x="7427913" y="-483"/>
            <a:ext cx="4766284" cy="6858972"/>
          </a:xfrm>
          <a:prstGeom prst="rect">
            <a:avLst/>
          </a:prstGeom>
        </p:spPr>
      </p:pic>
      <p:sp>
        <p:nvSpPr>
          <p:cNvPr id="4" name="Title 3">
            <a:extLst>
              <a:ext uri="{FF2B5EF4-FFF2-40B4-BE49-F238E27FC236}">
                <a16:creationId xmlns:a16="http://schemas.microsoft.com/office/drawing/2014/main" id="{613EB7DC-8756-487C-ABFC-D065363BE673}"/>
              </a:ext>
            </a:extLst>
          </p:cNvPr>
          <p:cNvSpPr>
            <a:spLocks noGrp="1"/>
          </p:cNvSpPr>
          <p:nvPr>
            <p:ph type="title"/>
          </p:nvPr>
        </p:nvSpPr>
        <p:spPr/>
        <p:txBody>
          <a:bodyPr/>
          <a:lstStyle/>
          <a:p>
            <a:r>
              <a:rPr lang="en-US" dirty="0">
                <a:cs typeface="Arial"/>
              </a:rPr>
              <a:t>Business Opportunity</a:t>
            </a:r>
            <a:endParaRPr lang="en-US" dirty="0"/>
          </a:p>
        </p:txBody>
      </p:sp>
      <p:sp>
        <p:nvSpPr>
          <p:cNvPr id="5" name="Text Placeholder 4">
            <a:extLst>
              <a:ext uri="{FF2B5EF4-FFF2-40B4-BE49-F238E27FC236}">
                <a16:creationId xmlns:a16="http://schemas.microsoft.com/office/drawing/2014/main" id="{EF8024E8-3D98-4630-806C-C70689F51328}"/>
              </a:ext>
            </a:extLst>
          </p:cNvPr>
          <p:cNvSpPr>
            <a:spLocks noGrp="1"/>
          </p:cNvSpPr>
          <p:nvPr>
            <p:ph type="body" sz="quarter" idx="12"/>
          </p:nvPr>
        </p:nvSpPr>
        <p:spPr/>
        <p:txBody>
          <a:bodyPr vert="horz" lIns="0" tIns="45720" rIns="0" bIns="45720" rtlCol="0" anchor="t">
            <a:normAutofit/>
          </a:bodyPr>
          <a:lstStyle/>
          <a:p>
            <a:r>
              <a:rPr lang="en-US" dirty="0">
                <a:cs typeface="Arial"/>
              </a:rPr>
              <a:t>Discontinued </a:t>
            </a:r>
            <a:r>
              <a:rPr lang="en-US" err="1">
                <a:cs typeface="Arial"/>
              </a:rPr>
              <a:t>Myo</a:t>
            </a:r>
            <a:r>
              <a:rPr lang="en-US" dirty="0">
                <a:cs typeface="Arial"/>
              </a:rPr>
              <a:t> Armband, very much used in education and research.</a:t>
            </a:r>
          </a:p>
          <a:p>
            <a:pPr marL="623570" lvl="1">
              <a:buFont typeface="Courier New"/>
              <a:buChar char="o"/>
            </a:pPr>
            <a:r>
              <a:rPr lang="en-US" dirty="0">
                <a:ea typeface="+mn-lt"/>
                <a:cs typeface="+mn-lt"/>
              </a:rPr>
              <a:t>Affordable</a:t>
            </a:r>
          </a:p>
          <a:p>
            <a:pPr marL="623570" lvl="1">
              <a:buFont typeface="Courier New"/>
              <a:buChar char="o"/>
            </a:pPr>
            <a:r>
              <a:rPr lang="en-US" dirty="0">
                <a:ea typeface="+mn-lt"/>
                <a:cs typeface="+mn-lt"/>
              </a:rPr>
              <a:t>Open Bluetooth Protocol</a:t>
            </a:r>
          </a:p>
          <a:p>
            <a:pPr marL="623570" lvl="1">
              <a:buFont typeface="Courier New"/>
              <a:buChar char="o"/>
            </a:pPr>
            <a:r>
              <a:rPr lang="en-US" dirty="0">
                <a:ea typeface="+mn-lt"/>
                <a:cs typeface="+mn-lt"/>
              </a:rPr>
              <a:t>Software Development Kit available</a:t>
            </a:r>
            <a:endParaRPr lang="en-US" dirty="0">
              <a:cs typeface="Arial"/>
            </a:endParaRPr>
          </a:p>
          <a:p>
            <a:r>
              <a:rPr lang="en-US" dirty="0">
                <a:cs typeface="Arial"/>
              </a:rPr>
              <a:t>Only expensive alternatives</a:t>
            </a:r>
          </a:p>
          <a:p>
            <a:pPr marL="623570" lvl="1">
              <a:buFont typeface="Courier New"/>
              <a:buChar char="o"/>
            </a:pPr>
            <a:r>
              <a:rPr lang="en-US" dirty="0">
                <a:cs typeface="Arial"/>
              </a:rPr>
              <a:t>FREEEMG</a:t>
            </a:r>
          </a:p>
          <a:p>
            <a:pPr marL="623570" lvl="1">
              <a:buFont typeface="Courier New"/>
              <a:buChar char="o"/>
            </a:pPr>
            <a:r>
              <a:rPr lang="en-US" dirty="0">
                <a:cs typeface="Arial"/>
              </a:rPr>
              <a:t>Biometrics Ltd.</a:t>
            </a:r>
          </a:p>
          <a:p>
            <a:pPr marL="623570" lvl="1"/>
            <a:endParaRPr lang="en-US" dirty="0">
              <a:cs typeface="Arial"/>
            </a:endParaRPr>
          </a:p>
          <a:p>
            <a:endParaRPr lang="en-US" dirty="0">
              <a:cs typeface="Arial"/>
            </a:endParaRPr>
          </a:p>
        </p:txBody>
      </p:sp>
      <p:pic>
        <p:nvPicPr>
          <p:cNvPr id="9" name="Picture 9" descr="A picture containing indoor, person, green&#10;&#10;Description generated with high confidence">
            <a:extLst>
              <a:ext uri="{FF2B5EF4-FFF2-40B4-BE49-F238E27FC236}">
                <a16:creationId xmlns:a16="http://schemas.microsoft.com/office/drawing/2014/main" id="{B62B5379-DEB1-46C8-9342-5B74E756D3DA}"/>
              </a:ext>
            </a:extLst>
          </p:cNvPr>
          <p:cNvPicPr>
            <a:picLocks noChangeAspect="1"/>
          </p:cNvPicPr>
          <p:nvPr/>
        </p:nvPicPr>
        <p:blipFill>
          <a:blip r:embed="rId3"/>
          <a:stretch>
            <a:fillRect/>
          </a:stretch>
        </p:blipFill>
        <p:spPr>
          <a:xfrm>
            <a:off x="3357749" y="4919421"/>
            <a:ext cx="1862959" cy="1400504"/>
          </a:xfrm>
          <a:prstGeom prst="rect">
            <a:avLst/>
          </a:prstGeom>
        </p:spPr>
      </p:pic>
      <p:pic>
        <p:nvPicPr>
          <p:cNvPr id="11" name="Picture 11" descr="A person using a computer&#10;&#10;Description generated with very high confidence">
            <a:extLst>
              <a:ext uri="{FF2B5EF4-FFF2-40B4-BE49-F238E27FC236}">
                <a16:creationId xmlns:a16="http://schemas.microsoft.com/office/drawing/2014/main" id="{C5D6D412-F259-419B-84D8-72BC57DACA66}"/>
              </a:ext>
            </a:extLst>
          </p:cNvPr>
          <p:cNvPicPr>
            <a:picLocks noChangeAspect="1"/>
          </p:cNvPicPr>
          <p:nvPr/>
        </p:nvPicPr>
        <p:blipFill rotWithShape="1">
          <a:blip r:embed="rId4"/>
          <a:srcRect l="22901" t="48239" r="25954" b="2778"/>
          <a:stretch/>
        </p:blipFill>
        <p:spPr>
          <a:xfrm>
            <a:off x="583507" y="4919422"/>
            <a:ext cx="2639395" cy="1389995"/>
          </a:xfrm>
          <a:prstGeom prst="rect">
            <a:avLst/>
          </a:prstGeom>
        </p:spPr>
      </p:pic>
    </p:spTree>
    <p:extLst>
      <p:ext uri="{BB962C8B-B14F-4D97-AF65-F5344CB8AC3E}">
        <p14:creationId xmlns:p14="http://schemas.microsoft.com/office/powerpoint/2010/main" val="2398652454"/>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 16_9 (EN)" id="{5E8AD2F3-63DB-428D-8DAB-A06FACC8B5E8}" vid="{08F8F28F-18B8-46ED-82D7-96E1459C25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ED49AB-59DE-4FF7-9348-60B6F5ACD27D}">
  <ds:schemaRefs>
    <ds:schemaRef ds:uri="http://www.w3.org/XML/1998/namespace"/>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1790affa-1f64-4e58-8dd7-745390e575dd"/>
    <ds:schemaRef ds:uri="http://schemas.microsoft.com/office/infopath/2007/PartnerControls"/>
    <ds:schemaRef ds:uri="5eaab4c3-db73-4b93-9200-350b498c50e8"/>
  </ds:schemaRefs>
</ds:datastoreItem>
</file>

<file path=customXml/itemProps2.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3.xml><?xml version="1.0" encoding="utf-8"?>
<ds:datastoreItem xmlns:ds="http://schemas.openxmlformats.org/officeDocument/2006/customXml" ds:itemID="{04F40094-D6F9-4293-B12F-0532B9891E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AAU 16_9 (EN)</Template>
  <TotalTime>430</TotalTime>
  <Words>141</Words>
  <Application>Microsoft Office PowerPoint</Application>
  <PresentationFormat>Widescreen</PresentationFormat>
  <Paragraphs>39</Paragraphs>
  <Slides>5</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5</vt:i4>
      </vt:variant>
    </vt:vector>
  </HeadingPairs>
  <TitlesOfParts>
    <vt:vector size="10" baseType="lpstr">
      <vt:lpstr>Arial</vt:lpstr>
      <vt:lpstr>Arial Black</vt:lpstr>
      <vt:lpstr>Calibri</vt:lpstr>
      <vt:lpstr>Courier New</vt:lpstr>
      <vt:lpstr>AAU PowerPoint</vt:lpstr>
      <vt:lpstr>WP2 Status August 2019</vt:lpstr>
      <vt:lpstr>ES Status E-joint technology and system </vt:lpstr>
      <vt:lpstr>ES Status E-joint technology and system </vt:lpstr>
      <vt:lpstr>ES Status E-joint technology and system </vt:lpstr>
      <vt:lpstr>Business Opportunity</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Simon Krogh</cp:lastModifiedBy>
  <cp:revision>100</cp:revision>
  <cp:lastPrinted>2017-03-09T03:48:56Z</cp:lastPrinted>
  <dcterms:created xsi:type="dcterms:W3CDTF">2018-05-15T12:21:02Z</dcterms:created>
  <dcterms:modified xsi:type="dcterms:W3CDTF">2019-09-12T11:06:18Z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